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70" r:id="rId7"/>
    <p:sldId id="271" r:id="rId8"/>
    <p:sldId id="283" r:id="rId9"/>
    <p:sldId id="284" r:id="rId10"/>
    <p:sldId id="272" r:id="rId11"/>
    <p:sldId id="274" r:id="rId12"/>
    <p:sldId id="281" r:id="rId13"/>
    <p:sldId id="279" r:id="rId14"/>
    <p:sldId id="275" r:id="rId15"/>
    <p:sldId id="276" r:id="rId16"/>
    <p:sldId id="258" r:id="rId17"/>
    <p:sldId id="280" r:id="rId18"/>
    <p:sldId id="277" r:id="rId19"/>
    <p:sldId id="282" r:id="rId20"/>
    <p:sldId id="26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19" autoAdjust="0"/>
    <p:restoredTop sz="94660"/>
  </p:normalViewPr>
  <p:slideViewPr>
    <p:cSldViewPr snapToGrid="0">
      <p:cViewPr varScale="1">
        <p:scale>
          <a:sx n="58" d="100"/>
          <a:sy n="58" d="100"/>
        </p:scale>
        <p:origin x="73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png>
</file>

<file path=ppt/media/image13.gif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windows.com/buildingapps/2016/04/06/create-ideate-and-collaborate-build-apps-powered-by-windows-ink/" TargetMode="External"/><Relationship Id="rId2" Type="http://schemas.openxmlformats.org/officeDocument/2006/relationships/hyperlink" Target="https://blogs.windows.com/windowsexperience/2016/03/30/the-future-of-pen-windows-in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mspoweruser.com/microsoft-introduces-bot-framework/" TargetMode="External"/><Relationship Id="rId7" Type="http://schemas.openxmlformats.org/officeDocument/2006/relationships/image" Target="../media/image15.png"/><Relationship Id="rId2" Type="http://schemas.openxmlformats.org/officeDocument/2006/relationships/hyperlink" Target="https://dev.botframewor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gif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evelop/iot/starter-kits/" TargetMode="External"/><Relationship Id="rId2" Type="http://schemas.openxmlformats.org/officeDocument/2006/relationships/hyperlink" Target="http://blogs.microsoft.com/iot/2016/04/04/azure-iot-at-build-201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https://azure.microsoft.com/en-us/blog/microsoft-announces-two-new-offerings-to-streamline-iot-management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microsoft.com/microsoft-hololens/en-us/developer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gif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sdn.microsoft.com/webdev/2016/01/19/asp-net-5-is-dead-introducing-asp-net-core-1-0-and-net-core-1-0/" TargetMode="External"/><Relationship Id="rId2" Type="http://schemas.openxmlformats.org/officeDocument/2006/relationships/hyperlink" Target="https://github.com/dotnet/core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ocumentation/articles/service-fabric-overview/" TargetMode="External"/><Relationship Id="rId2" Type="http://schemas.openxmlformats.org/officeDocument/2006/relationships/hyperlink" Target="https://azure.microsoft.com/en-us/services/service-fabric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cognitive-services/en-us/apis" TargetMode="External"/><Relationship Id="rId2" Type="http://schemas.openxmlformats.org/officeDocument/2006/relationships/hyperlink" Target="https://azure.microsoft.com/en-in/services/cognitive-servic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github.com/Microsoft/ProjectOxford-clientsdk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download/details.aspx?id=51691" TargetMode="External"/><Relationship Id="rId2" Type="http://schemas.openxmlformats.org/officeDocument/2006/relationships/hyperlink" Target="https://msdn.microsoft.com/windows/uwp/porting/desktop-to-uwp-run-desktop-app-converter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channel9.msdn.com/events/build/2016/p50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studio.com/en-us/features/xamarin-vs.aspx" TargetMode="External"/><Relationship Id="rId2" Type="http://schemas.openxmlformats.org/officeDocument/2006/relationships/hyperlink" Target="https://blog.xamarin.com/xamarin-for-all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blogs.office.com/2016/03/31/office-at-build-2016-new-opportunities-for-developers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P488" TargetMode="External"/><Relationship Id="rId2" Type="http://schemas.openxmlformats.org/officeDocument/2006/relationships/hyperlink" Target="https://blogs.windows.com/buildingapps/2016/03/30/run-bash-on-ubuntu-on-window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s://blogs.windows.com/windowsexperience/2016/03/30/windows-10-anniversary-update-brings-new-experiences-and-developer-opportunity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//Build – The Good Parts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one and One Half hour</a:t>
            </a:r>
          </a:p>
          <a:p>
            <a:r>
              <a:rPr lang="en-US" dirty="0"/>
              <a:t>https://github.com/jamessdixon/Trinug.MainMeeting.May2016</a:t>
            </a:r>
          </a:p>
        </p:txBody>
      </p:sp>
    </p:spTree>
    <p:extLst>
      <p:ext uri="{BB962C8B-B14F-4D97-AF65-F5344CB8AC3E}">
        <p14:creationId xmlns:p14="http://schemas.microsoft.com/office/powerpoint/2010/main" val="105412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Ink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393270"/>
            <a:ext cx="9905999" cy="4034423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Increase productivity by incorporating writing (inking) into the computing experience (70% of people spend more than 1 hour a day using a pen)</a:t>
            </a:r>
          </a:p>
          <a:p>
            <a:r>
              <a:rPr lang="en-US" dirty="0"/>
              <a:t>An all-new experience that enables writing on a device as if it was on paper; creating notes, drawing on a whiteboard, and sharing “analog thoughts”</a:t>
            </a:r>
          </a:p>
          <a:p>
            <a:r>
              <a:rPr lang="en-US" dirty="0"/>
              <a:t>Part of Windows 10 Anniversary Update (expected in Summer 2016 for CB)</a:t>
            </a:r>
          </a:p>
          <a:p>
            <a:r>
              <a:rPr lang="en-US" dirty="0"/>
              <a:t>Windows Ink is integrated into apps like Maps, Microsoft Edge, and Office</a:t>
            </a:r>
          </a:p>
          <a:p>
            <a:r>
              <a:rPr lang="en-US" dirty="0"/>
              <a:t>Microsoft also announced a partnership with Wacom to create and produce Windows Ink capable solutions for the ecosystem</a:t>
            </a:r>
          </a:p>
          <a:p>
            <a:r>
              <a:rPr lang="en-US" dirty="0"/>
              <a:t>Simultaneous pen and touch is turned on by default, an app can receive both touch and pen input streams via existing Windows Pointer APIs (WM_POINTER and </a:t>
            </a:r>
            <a:r>
              <a:rPr lang="en-US" dirty="0" err="1"/>
              <a:t>PointerPoint</a:t>
            </a:r>
            <a:r>
              <a:rPr lang="en-US" dirty="0"/>
              <a:t> for Win32 &amp; UWP).</a:t>
            </a:r>
          </a:p>
          <a:p>
            <a:r>
              <a:rPr lang="en-US" dirty="0"/>
              <a:t>Leverage Windows Ink to handle input types by using </a:t>
            </a:r>
            <a:r>
              <a:rPr lang="en-US" dirty="0" err="1"/>
              <a:t>InkPresenter</a:t>
            </a:r>
            <a:r>
              <a:rPr lang="en-US" dirty="0"/>
              <a:t>, </a:t>
            </a:r>
            <a:r>
              <a:rPr lang="en-US" dirty="0" err="1"/>
              <a:t>CoreWetStrokeUpdatedSource</a:t>
            </a:r>
            <a:r>
              <a:rPr lang="en-US" dirty="0"/>
              <a:t> to manipulate ink, as well as </a:t>
            </a:r>
            <a:r>
              <a:rPr lang="en-US" dirty="0" err="1"/>
              <a:t>GestureRecognizer</a:t>
            </a:r>
            <a:r>
              <a:rPr lang="en-US" dirty="0"/>
              <a:t> to detect and process touch gestures.</a:t>
            </a:r>
          </a:p>
          <a:p>
            <a:r>
              <a:rPr lang="en-US" dirty="0">
                <a:hlinkClick r:id="rId2"/>
              </a:rPr>
              <a:t>https://blogs.windows.com/windowsexperience/2016/03/30/the-future-of-pen-windows-ink/</a:t>
            </a:r>
            <a:endParaRPr lang="en-US" dirty="0"/>
          </a:p>
          <a:p>
            <a:r>
              <a:rPr lang="en-US" dirty="0">
                <a:hlinkClick r:id="rId3"/>
              </a:rPr>
              <a:t>https://blogs.windows.com/buildingapps/2016/04/06/create-ideate-and-collaborate-build-apps-powered-by-windows-ink/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409" y="505223"/>
            <a:ext cx="3371513" cy="188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9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Bots &amp; Conversation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Microsoft is planning on conversational bots as the future of computing, and the next big platform to be tackled by technology</a:t>
            </a:r>
          </a:p>
          <a:p>
            <a:pPr lvl="1"/>
            <a:r>
              <a:rPr lang="en-US" dirty="0"/>
              <a:t>Can replace web interfaces that currently use forms to gather information and instead leverage a conversation approach to gather the same information</a:t>
            </a:r>
          </a:p>
          <a:p>
            <a:r>
              <a:rPr lang="en-US" dirty="0"/>
              <a:t>The inorganic processes through which we use computers now, will one day be replaced with ordinary conversations powered via bots (“conversation as a platform”)</a:t>
            </a:r>
          </a:p>
          <a:p>
            <a:r>
              <a:rPr lang="en-US" dirty="0"/>
              <a:t>Microsoft has announced the Microsoft Bot Framework, which is a toolkit that allows developers to create </a:t>
            </a:r>
            <a:r>
              <a:rPr lang="en-US" dirty="0" err="1"/>
              <a:t>chatbots</a:t>
            </a:r>
            <a:r>
              <a:rPr lang="en-US" dirty="0"/>
              <a:t> to replace traditional interfaces</a:t>
            </a:r>
          </a:p>
          <a:p>
            <a:r>
              <a:rPr lang="en-US" dirty="0"/>
              <a:t>Leverages conversation, AI, analytics and the power of the web to connect experiences together that drive the bots to interact with the user.</a:t>
            </a:r>
          </a:p>
          <a:p>
            <a:r>
              <a:rPr lang="en-US" dirty="0">
                <a:hlinkClick r:id="rId2"/>
              </a:rPr>
              <a:t>https://dev.botframework.com/</a:t>
            </a:r>
            <a:endParaRPr lang="en-US" dirty="0"/>
          </a:p>
          <a:p>
            <a:r>
              <a:rPr lang="en-US" u="sng" dirty="0">
                <a:hlinkClick r:id="rId3"/>
              </a:rPr>
              <a:t>http://mspoweruser.com/microsoft-introduces-bot-framework/</a:t>
            </a:r>
            <a:endParaRPr lang="en-US" dirty="0"/>
          </a:p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13511" y="466119"/>
            <a:ext cx="4533900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300" y="5059285"/>
            <a:ext cx="976043" cy="9760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3363" y="5051706"/>
            <a:ext cx="837098" cy="10296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3479" y="5051706"/>
            <a:ext cx="631661" cy="102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77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 </a:t>
            </a:r>
            <a:r>
              <a:rPr lang="en-US" dirty="0" err="1" smtClean="0"/>
              <a:t>CodING</a:t>
            </a:r>
            <a:r>
              <a:rPr lang="en-US" dirty="0" smtClean="0"/>
              <a:t>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Install emulator:  http://download.botframework.com/botconnector/tools/emulator/publish.htm</a:t>
            </a:r>
          </a:p>
          <a:p>
            <a:r>
              <a:rPr lang="en-US" dirty="0"/>
              <a:t>Install Templates: http://aka.ms/bf-bc-vstemplate</a:t>
            </a:r>
          </a:p>
          <a:p>
            <a:r>
              <a:rPr lang="en-US" dirty="0"/>
              <a:t>Add references to your project: </a:t>
            </a:r>
            <a:r>
              <a:rPr lang="en-US" dirty="0" err="1" smtClean="0"/>
              <a:t>Microsoft.Bot.Builder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http://docs.botframework.com/connector/getstarted/#getting-started-in-net</a:t>
            </a:r>
          </a:p>
          <a:p>
            <a:r>
              <a:rPr lang="en-US" dirty="0"/>
              <a:t>http://docs.botframework.com/sdkreference/csharp/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1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XBox</a:t>
            </a:r>
            <a:r>
              <a:rPr lang="en-US" dirty="0"/>
              <a:t> Dev Mode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XBox</a:t>
            </a:r>
            <a:r>
              <a:rPr lang="en-US" dirty="0"/>
              <a:t> Dev Mode will help developers create apps or games for the Xbox One (unlocks the </a:t>
            </a:r>
            <a:r>
              <a:rPr lang="en-US" dirty="0" err="1"/>
              <a:t>XBox</a:t>
            </a:r>
            <a:r>
              <a:rPr lang="en-US" dirty="0"/>
              <a:t> retail to use for development &amp; testing)</a:t>
            </a:r>
          </a:p>
          <a:p>
            <a:r>
              <a:rPr lang="en-US" dirty="0"/>
              <a:t>Build &amp; experiment with UWP to test apps and games in a living room scenario</a:t>
            </a:r>
          </a:p>
          <a:p>
            <a:r>
              <a:rPr lang="en-US" dirty="0"/>
              <a:t>Beginning with Windows 10 Anniversary Update (summer 2016), Xbox &amp; Windows store will be unified</a:t>
            </a:r>
          </a:p>
          <a:p>
            <a:r>
              <a:rPr lang="en-US" dirty="0"/>
              <a:t>Anniversary Update will also bring Cortana to </a:t>
            </a:r>
            <a:r>
              <a:rPr lang="en-US" dirty="0" err="1"/>
              <a:t>XBox</a:t>
            </a:r>
            <a:r>
              <a:rPr lang="en-US" dirty="0"/>
              <a:t> One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057" y="366567"/>
            <a:ext cx="3691778" cy="173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0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IoT</a:t>
            </a:r>
            <a:r>
              <a:rPr lang="en-US" dirty="0"/>
              <a:t> 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Azure </a:t>
            </a:r>
            <a:r>
              <a:rPr lang="en-US" dirty="0" err="1"/>
              <a:t>IoT</a:t>
            </a:r>
            <a:r>
              <a:rPr lang="en-US" dirty="0"/>
              <a:t> Starter Kits announcement </a:t>
            </a:r>
          </a:p>
          <a:p>
            <a:pPr lvl="1"/>
            <a:r>
              <a:rPr lang="en-US" dirty="0"/>
              <a:t>5 new kits to make </a:t>
            </a:r>
            <a:r>
              <a:rPr lang="en-US" dirty="0" err="1"/>
              <a:t>IoT</a:t>
            </a:r>
            <a:r>
              <a:rPr lang="en-US" dirty="0"/>
              <a:t> more accessible</a:t>
            </a:r>
          </a:p>
          <a:p>
            <a:r>
              <a:rPr lang="en-US" dirty="0"/>
              <a:t>Azure </a:t>
            </a:r>
            <a:r>
              <a:rPr lang="en-US" dirty="0" err="1"/>
              <a:t>IoT</a:t>
            </a:r>
            <a:r>
              <a:rPr lang="en-US" dirty="0"/>
              <a:t> Gateway SDK in Azure </a:t>
            </a:r>
            <a:r>
              <a:rPr lang="en-US" dirty="0" err="1"/>
              <a:t>IoT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Enables developers to build &amp; deploy modules for edge intelligence to optimize and process data before it’s sent to the cloud</a:t>
            </a:r>
          </a:p>
          <a:p>
            <a:r>
              <a:rPr lang="en-US" dirty="0"/>
              <a:t>Device Management in </a:t>
            </a:r>
            <a:r>
              <a:rPr lang="en-US" dirty="0" err="1"/>
              <a:t>IoT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Admins can enroll, view status &amp; health, organize, control access, update firmware &amp; software, and configure </a:t>
            </a:r>
            <a:r>
              <a:rPr lang="en-US" dirty="0" err="1"/>
              <a:t>IoT</a:t>
            </a:r>
            <a:r>
              <a:rPr lang="en-US" dirty="0"/>
              <a:t> devices (uses the LWM2M protocol)</a:t>
            </a:r>
          </a:p>
          <a:p>
            <a:r>
              <a:rPr lang="en-US" dirty="0">
                <a:hlinkClick r:id="rId2"/>
              </a:rPr>
              <a:t>http://blogs.microsoft.com/iot/2016/04/04/azure-iot-at-build-2016/</a:t>
            </a:r>
            <a:endParaRPr lang="en-US" dirty="0"/>
          </a:p>
          <a:p>
            <a:r>
              <a:rPr lang="en-US" dirty="0">
                <a:hlinkClick r:id="rId3"/>
              </a:rPr>
              <a:t>https://azure.microsoft.com/en-us/develop/iot/starter-kits/</a:t>
            </a:r>
            <a:endParaRPr lang="en-US" dirty="0"/>
          </a:p>
          <a:p>
            <a:r>
              <a:rPr lang="en-US" dirty="0">
                <a:hlinkClick r:id="rId4"/>
              </a:rPr>
              <a:t>https://azure.microsoft.com/en-us/blog/microsoft-announces-two-new-offerings-to-streamline-iot-management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6186" y="338231"/>
            <a:ext cx="2181225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5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Hololens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wave of </a:t>
            </a:r>
            <a:r>
              <a:rPr lang="en-US" dirty="0" err="1"/>
              <a:t>Hololens</a:t>
            </a:r>
            <a:r>
              <a:rPr lang="en-US" dirty="0"/>
              <a:t> devices (Developer Edition) are shipping to developers!</a:t>
            </a:r>
          </a:p>
          <a:p>
            <a:pPr lvl="1"/>
            <a:r>
              <a:rPr lang="en-US" dirty="0"/>
              <a:t>Costs $3,000</a:t>
            </a:r>
          </a:p>
          <a:p>
            <a:pPr lvl="1"/>
            <a:r>
              <a:rPr lang="en-US" dirty="0"/>
              <a:t>Requires Windows Insider</a:t>
            </a:r>
          </a:p>
          <a:p>
            <a:pPr lvl="1"/>
            <a:r>
              <a:rPr lang="en-US" dirty="0"/>
              <a:t>must apply to get into program</a:t>
            </a:r>
          </a:p>
          <a:p>
            <a:r>
              <a:rPr lang="en-US" dirty="0">
                <a:hlinkClick r:id="rId2"/>
              </a:rPr>
              <a:t>https://www.microsoft.com/microsoft-hololens/en-us/developers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775" y="272848"/>
            <a:ext cx="3456293" cy="19004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2912" y="4704864"/>
            <a:ext cx="1606041" cy="19388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6978" y="4821787"/>
            <a:ext cx="1133475" cy="17049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642" y="4755561"/>
            <a:ext cx="2756139" cy="183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73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.NET CORE is a slimmed down version of .NET Framework</a:t>
            </a:r>
          </a:p>
          <a:p>
            <a:r>
              <a:rPr lang="en-US" dirty="0" smtClean="0"/>
              <a:t>Designed to run on Windows/Linux/Mac</a:t>
            </a:r>
          </a:p>
          <a:p>
            <a:r>
              <a:rPr lang="en-US" dirty="0" smtClean="0"/>
              <a:t>ASP.NET CORE 1 is ASP.NET built on .NET Core (</a:t>
            </a:r>
            <a:r>
              <a:rPr lang="en-US" dirty="0" err="1" smtClean="0"/>
              <a:t>kinda</a:t>
            </a:r>
            <a:r>
              <a:rPr lang="en-US" dirty="0" smtClean="0"/>
              <a:t>)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github.com/dotnet/core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https://blogs.msdn.microsoft.com/webdev/2016/01/19/asp-net-5-is-dead-introducing-asp-net-core-1-0-and-net-core-1-0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11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Fabric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Deploy and Maintain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r>
              <a:rPr lang="en-US" dirty="0" smtClean="0"/>
              <a:t>Target Azure, AWS, Linux, Windows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https://azure.microsoft.com/en-us/services/service-fabric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https://azure.microsoft.com/en-us/documentation/articles/service-fabric-overview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0548" y="618518"/>
            <a:ext cx="1558953" cy="237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01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Cognitive 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7820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Enable natural and contextual interactions</a:t>
            </a:r>
            <a:br>
              <a:rPr lang="en-US" dirty="0"/>
            </a:br>
            <a:r>
              <a:rPr lang="en-US" dirty="0"/>
              <a:t>with tools that augment user’s experiences by leveraging</a:t>
            </a:r>
            <a:br>
              <a:rPr lang="en-US" dirty="0"/>
            </a:br>
            <a:r>
              <a:rPr lang="en-US" dirty="0"/>
              <a:t>machine-based AI</a:t>
            </a:r>
          </a:p>
          <a:p>
            <a:r>
              <a:rPr lang="en-US" dirty="0"/>
              <a:t>Build apps with powerful algorithms by literally using a few lines of code </a:t>
            </a:r>
            <a:br>
              <a:rPr lang="en-US" dirty="0"/>
            </a:br>
            <a:r>
              <a:rPr lang="en-US" dirty="0"/>
              <a:t>that work across devices and platforms (iOS, Android, Windows)</a:t>
            </a:r>
          </a:p>
          <a:p>
            <a:r>
              <a:rPr lang="en-US" dirty="0"/>
              <a:t>Microsoft provides APIs (currently in Preview) for:</a:t>
            </a:r>
          </a:p>
          <a:p>
            <a:pPr lvl="1"/>
            <a:r>
              <a:rPr lang="en-US" dirty="0"/>
              <a:t>Vision (Computer, Emotion, Face and Video)</a:t>
            </a:r>
          </a:p>
          <a:p>
            <a:pPr lvl="1"/>
            <a:r>
              <a:rPr lang="en-US" dirty="0"/>
              <a:t>Speech (speech to text and back, recognition)</a:t>
            </a:r>
          </a:p>
          <a:p>
            <a:pPr lvl="1"/>
            <a:r>
              <a:rPr lang="en-US" dirty="0"/>
              <a:t>Language (spell check, understanding, analysis, text, model)</a:t>
            </a:r>
          </a:p>
          <a:p>
            <a:pPr lvl="1"/>
            <a:r>
              <a:rPr lang="en-US" dirty="0"/>
              <a:t>Knowledge (academics, linking, exploration, recommendations)</a:t>
            </a:r>
          </a:p>
          <a:p>
            <a:pPr lvl="1"/>
            <a:r>
              <a:rPr lang="en-US" dirty="0"/>
              <a:t>Search (autosuggest, image, news, video, web)</a:t>
            </a:r>
          </a:p>
          <a:p>
            <a:r>
              <a:rPr lang="en-US" u="sng" dirty="0">
                <a:hlinkClick r:id="rId2"/>
              </a:rPr>
              <a:t>https://azure.microsoft.com/en-in/services/cognitive-services/</a:t>
            </a:r>
            <a:endParaRPr lang="en-US" dirty="0"/>
          </a:p>
          <a:p>
            <a:r>
              <a:rPr lang="en-US" u="sng" dirty="0">
                <a:hlinkClick r:id="rId3"/>
              </a:rPr>
              <a:t>https://www.microsoft.com/cognitive-services/en-us/apis</a:t>
            </a:r>
            <a:r>
              <a:rPr lang="en-US" dirty="0"/>
              <a:t> </a:t>
            </a:r>
          </a:p>
          <a:p>
            <a:r>
              <a:rPr lang="en-US" u="sng" dirty="0">
                <a:hlinkClick r:id="rId4"/>
              </a:rPr>
              <a:t>https://github.com/Microsoft/ProjectOxford-clientsdk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3753" y="1048706"/>
            <a:ext cx="2813050" cy="209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30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Services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https://dev.projectoxford.ai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51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68895"/>
            <a:ext cx="9905998" cy="744117"/>
          </a:xfrm>
        </p:spPr>
        <p:txBody>
          <a:bodyPr/>
          <a:lstStyle/>
          <a:p>
            <a:r>
              <a:rPr lang="en-US" dirty="0" smtClean="0"/>
              <a:t>Top ANNOUCEMENTS At //Build/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093693"/>
            <a:ext cx="9905999" cy="5160457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Desktop App Converter</a:t>
            </a:r>
          </a:p>
          <a:p>
            <a:r>
              <a:rPr lang="en-US" dirty="0" err="1"/>
              <a:t>Xamarin</a:t>
            </a:r>
            <a:r>
              <a:rPr lang="en-US" dirty="0"/>
              <a:t>/Visual Studio integration &amp; Open Source </a:t>
            </a:r>
            <a:r>
              <a:rPr lang="en-US" dirty="0" smtClean="0"/>
              <a:t>announcement</a:t>
            </a:r>
          </a:p>
          <a:p>
            <a:r>
              <a:rPr lang="en-US" dirty="0"/>
              <a:t>Office opportunities for </a:t>
            </a:r>
            <a:r>
              <a:rPr lang="en-US" dirty="0" smtClean="0"/>
              <a:t>developers</a:t>
            </a:r>
          </a:p>
          <a:p>
            <a:r>
              <a:rPr lang="en-US" dirty="0" smtClean="0"/>
              <a:t>Ubuntu </a:t>
            </a:r>
            <a:r>
              <a:rPr lang="en-US" dirty="0"/>
              <a:t>&amp; Bash on Windows</a:t>
            </a:r>
          </a:p>
          <a:p>
            <a:r>
              <a:rPr lang="en-US" dirty="0"/>
              <a:t>Windows 10 Anniversary Update</a:t>
            </a:r>
          </a:p>
          <a:p>
            <a:r>
              <a:rPr lang="en-US" dirty="0"/>
              <a:t>Digital </a:t>
            </a:r>
            <a:r>
              <a:rPr lang="en-US" dirty="0" smtClean="0"/>
              <a:t>Ink</a:t>
            </a:r>
          </a:p>
          <a:p>
            <a:r>
              <a:rPr lang="en-US" dirty="0" smtClean="0"/>
              <a:t>Bots &amp; Conversation (User Experience)</a:t>
            </a:r>
          </a:p>
          <a:p>
            <a:r>
              <a:rPr lang="en-US" dirty="0"/>
              <a:t>Xbox development </a:t>
            </a:r>
            <a:r>
              <a:rPr lang="en-US" dirty="0" smtClean="0"/>
              <a:t>mode</a:t>
            </a:r>
          </a:p>
          <a:p>
            <a:r>
              <a:rPr lang="en-US" dirty="0" err="1"/>
              <a:t>IoT</a:t>
            </a:r>
            <a:r>
              <a:rPr lang="en-US" dirty="0"/>
              <a:t> </a:t>
            </a:r>
            <a:r>
              <a:rPr lang="en-US" dirty="0" smtClean="0"/>
              <a:t>announcement(s)</a:t>
            </a:r>
          </a:p>
          <a:p>
            <a:r>
              <a:rPr lang="en-US" dirty="0"/>
              <a:t>HoloLens shipping to developers</a:t>
            </a:r>
          </a:p>
          <a:p>
            <a:r>
              <a:rPr lang="en-US" dirty="0" smtClean="0"/>
              <a:t>.NET Core</a:t>
            </a:r>
          </a:p>
          <a:p>
            <a:r>
              <a:rPr lang="en-US" dirty="0"/>
              <a:t>Service Fabric</a:t>
            </a:r>
          </a:p>
          <a:p>
            <a:r>
              <a:rPr lang="en-US" dirty="0"/>
              <a:t>Microsoft Cognitive Services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857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6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App 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Desktop App Converter (previously known as Project Centennial) allows developers to bring their desktop apps to Universal Windows Platform (UWP)</a:t>
            </a:r>
          </a:p>
          <a:p>
            <a:pPr lvl="1"/>
            <a:r>
              <a:rPr lang="en-US" dirty="0"/>
              <a:t>Convert Win32 &amp; .NET desktop apps to </a:t>
            </a:r>
            <a:r>
              <a:rPr lang="en-US" dirty="0" smtClean="0"/>
              <a:t>UWP</a:t>
            </a:r>
          </a:p>
          <a:p>
            <a:r>
              <a:rPr lang="en-US" dirty="0" smtClean="0"/>
              <a:t>It </a:t>
            </a:r>
            <a:r>
              <a:rPr lang="en-US" dirty="0"/>
              <a:t>converts a desktop Windows installer such as MSI or exe to an </a:t>
            </a:r>
            <a:r>
              <a:rPr lang="en-US" dirty="0" err="1"/>
              <a:t>AppX</a:t>
            </a:r>
            <a:r>
              <a:rPr lang="en-US" dirty="0"/>
              <a:t> package that can be deployed to a Windows 10 desktop</a:t>
            </a:r>
          </a:p>
          <a:p>
            <a:r>
              <a:rPr lang="en-US" dirty="0">
                <a:hlinkClick r:id="rId2"/>
              </a:rPr>
              <a:t>https://msdn.microsoft.com/windows/uwp/porting/desktop-to-uwp-run-desktop-app-converter</a:t>
            </a:r>
            <a:endParaRPr lang="en-US" dirty="0"/>
          </a:p>
          <a:p>
            <a:r>
              <a:rPr lang="en-US" dirty="0">
                <a:hlinkClick r:id="rId3"/>
              </a:rPr>
              <a:t>https://www.microsoft.com/en-us/download/details.aspx?id=51691</a:t>
            </a:r>
            <a:endParaRPr lang="en-US" dirty="0"/>
          </a:p>
          <a:p>
            <a:r>
              <a:rPr lang="en-US" dirty="0">
                <a:hlinkClick r:id="rId4"/>
              </a:rPr>
              <a:t>https://channel9.msdn.com/events/build/2016/p504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6380" y="215975"/>
            <a:ext cx="2851031" cy="170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83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86164"/>
          </a:xfrm>
        </p:spPr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– Oh Hell Yeah!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04682"/>
            <a:ext cx="9905999" cy="418651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Allows Windows developers using .NET the native ability inside Visual Studio to write applications to Android and iOS</a:t>
            </a:r>
          </a:p>
          <a:p>
            <a:pPr lvl="1"/>
            <a:r>
              <a:rPr lang="en-US" dirty="0"/>
              <a:t>Using </a:t>
            </a:r>
            <a:r>
              <a:rPr lang="en-US" dirty="0" err="1"/>
              <a:t>Xamarin’s</a:t>
            </a:r>
            <a:r>
              <a:rPr lang="en-US" dirty="0"/>
              <a:t> SDK, </a:t>
            </a:r>
            <a:r>
              <a:rPr lang="en-US" dirty="0" err="1"/>
              <a:t>devs</a:t>
            </a:r>
            <a:r>
              <a:rPr lang="en-US" dirty="0"/>
              <a:t> use </a:t>
            </a:r>
            <a:r>
              <a:rPr lang="en-US" dirty="0" smtClean="0"/>
              <a:t>F# and/</a:t>
            </a:r>
            <a:r>
              <a:rPr lang="en-US" dirty="0"/>
              <a:t>o</a:t>
            </a:r>
            <a:r>
              <a:rPr lang="en-US" dirty="0" smtClean="0"/>
              <a:t>r C</a:t>
            </a:r>
            <a:r>
              <a:rPr lang="en-US" dirty="0"/>
              <a:t># to write apps that run on Apple &amp; Google’s mobile platform</a:t>
            </a:r>
          </a:p>
          <a:p>
            <a:r>
              <a:rPr lang="en-US" dirty="0"/>
              <a:t>Microsoft acquired </a:t>
            </a:r>
            <a:r>
              <a:rPr lang="en-US" dirty="0" err="1"/>
              <a:t>Xamarin</a:t>
            </a:r>
            <a:r>
              <a:rPr lang="en-US" dirty="0"/>
              <a:t> earlier this year and is including it in Visual Studio at no additional cost</a:t>
            </a:r>
          </a:p>
          <a:p>
            <a:r>
              <a:rPr lang="en-US" dirty="0"/>
              <a:t>Microsoft is releasing </a:t>
            </a:r>
            <a:r>
              <a:rPr lang="en-US" dirty="0" err="1"/>
              <a:t>Xamarin</a:t>
            </a:r>
            <a:r>
              <a:rPr lang="en-US" dirty="0"/>
              <a:t> Studio (Mac app) for free as a community edition (to match VS Community Edition for the PC)</a:t>
            </a:r>
          </a:p>
          <a:p>
            <a:pPr lvl="1"/>
            <a:r>
              <a:rPr lang="en-US" dirty="0" err="1"/>
              <a:t>Xamarin</a:t>
            </a:r>
            <a:r>
              <a:rPr lang="en-US" dirty="0"/>
              <a:t> Studio will be Microsoft’s permanent product for the Mac IDE</a:t>
            </a:r>
          </a:p>
          <a:p>
            <a:pPr lvl="1"/>
            <a:r>
              <a:rPr lang="en-US" dirty="0"/>
              <a:t>This is in addition to Visual Studio Code (free cross-platform editor for Windows, Mac &amp; Linux)</a:t>
            </a:r>
          </a:p>
          <a:p>
            <a:r>
              <a:rPr lang="en-US" dirty="0"/>
              <a:t>Contributed the Mono Project to the .NET Foundation &amp; will be re-released under the MIT license.</a:t>
            </a:r>
          </a:p>
          <a:p>
            <a:pPr lvl="1"/>
            <a:r>
              <a:rPr lang="en-US" dirty="0"/>
              <a:t>Will also open source the </a:t>
            </a:r>
            <a:r>
              <a:rPr lang="en-US" dirty="0" err="1"/>
              <a:t>Xamarin</a:t>
            </a:r>
            <a:r>
              <a:rPr lang="en-US" dirty="0"/>
              <a:t> SDKs for Android, iOS and Mac (includes native API bindings and basic command-like tools)</a:t>
            </a:r>
          </a:p>
          <a:p>
            <a:r>
              <a:rPr lang="en-US" dirty="0">
                <a:hlinkClick r:id="rId2"/>
              </a:rPr>
              <a:t>https://blog.xamarin.com/xamarin-for-all/</a:t>
            </a:r>
            <a:endParaRPr lang="en-US" dirty="0"/>
          </a:p>
          <a:p>
            <a:r>
              <a:rPr lang="en-US" dirty="0">
                <a:hlinkClick r:id="rId3"/>
              </a:rPr>
              <a:t>https://www.visualstudio.com/en-us/features/xamarin-vs.aspx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468" y="223586"/>
            <a:ext cx="2195943" cy="138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85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Build smarter apps with Microsoft Graph and Office 365</a:t>
            </a:r>
          </a:p>
          <a:p>
            <a:pPr lvl="1"/>
            <a:r>
              <a:rPr lang="en-US" dirty="0"/>
              <a:t>Developers can use Microsoft Graph to access a user’s OOF and recent email attachments, new APIs to return “relevant documents” and suggestions for meeting times based on real-time calendar availability</a:t>
            </a:r>
          </a:p>
          <a:p>
            <a:pPr lvl="1"/>
            <a:r>
              <a:rPr lang="en-US" dirty="0"/>
              <a:t>OneDrive file picker makes it easy to access O365 data</a:t>
            </a:r>
          </a:p>
          <a:p>
            <a:r>
              <a:rPr lang="en-US" dirty="0"/>
              <a:t>Add-ins support for Office for Mac</a:t>
            </a:r>
          </a:p>
          <a:p>
            <a:r>
              <a:rPr lang="en-US" dirty="0"/>
              <a:t>Engage users through conversation</a:t>
            </a:r>
          </a:p>
          <a:p>
            <a:pPr lvl="1"/>
            <a:r>
              <a:rPr lang="en-US" dirty="0"/>
              <a:t>Skype Web SDK</a:t>
            </a:r>
          </a:p>
          <a:p>
            <a:pPr lvl="1"/>
            <a:r>
              <a:rPr lang="en-US" dirty="0"/>
              <a:t>Skype for Business App SDK</a:t>
            </a:r>
          </a:p>
          <a:p>
            <a:pPr lvl="1"/>
            <a:r>
              <a:rPr lang="en-US" dirty="0"/>
              <a:t>Office 365 Connectors (see separate slide in this presentation)</a:t>
            </a:r>
          </a:p>
          <a:p>
            <a:r>
              <a:rPr lang="en-US" dirty="0">
                <a:hlinkClick r:id="rId2"/>
              </a:rPr>
              <a:t>https://blogs.office.com/2016/03/31/office-at-build-2016-new-opportunities-for-developers/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228" y="618518"/>
            <a:ext cx="2810183" cy="95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58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Bash On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28800"/>
            <a:ext cx="9905999" cy="419548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Ubuntu user-mode binaries provided by Canonical </a:t>
            </a:r>
            <a:br>
              <a:rPr lang="en-US" dirty="0"/>
            </a:br>
            <a:r>
              <a:rPr lang="en-US" dirty="0"/>
              <a:t>to bring Bash to the Windows environment</a:t>
            </a:r>
          </a:p>
          <a:p>
            <a:r>
              <a:rPr lang="en-US" dirty="0"/>
              <a:t>Makes it easier to run open-source tools on Windows (since many of the open source tools rely on Linux command-line)</a:t>
            </a:r>
          </a:p>
          <a:p>
            <a:r>
              <a:rPr lang="en-US" dirty="0"/>
              <a:t>Called the Windows Subsystem for Linux (WSL)</a:t>
            </a:r>
          </a:p>
          <a:p>
            <a:r>
              <a:rPr lang="en-US" dirty="0"/>
              <a:t>Can run command-line tools like </a:t>
            </a:r>
            <a:r>
              <a:rPr lang="en-US" dirty="0" err="1"/>
              <a:t>sed</a:t>
            </a:r>
            <a:r>
              <a:rPr lang="en-US" dirty="0"/>
              <a:t>, </a:t>
            </a:r>
            <a:r>
              <a:rPr lang="en-US" dirty="0" err="1"/>
              <a:t>awk</a:t>
            </a:r>
            <a:r>
              <a:rPr lang="en-US" dirty="0"/>
              <a:t>, grep and works great with Linux-first tools like Ruby, </a:t>
            </a:r>
            <a:r>
              <a:rPr lang="en-US" dirty="0" err="1"/>
              <a:t>Git</a:t>
            </a:r>
            <a:r>
              <a:rPr lang="en-US" dirty="0"/>
              <a:t>, Python, etc.</a:t>
            </a:r>
          </a:p>
          <a:p>
            <a:r>
              <a:rPr lang="en-US" dirty="0"/>
              <a:t>Currently in Beta and requires running Windows 10 (build 14316) and part of the Windows Insider Program’s Fast ring.</a:t>
            </a:r>
          </a:p>
          <a:p>
            <a:r>
              <a:rPr lang="en-US" dirty="0">
                <a:hlinkClick r:id="rId2"/>
              </a:rPr>
              <a:t>https://blogs.windows.com/buildingapps/2016/03/30/run-bash-on-ubuntu-on-windows/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channel9.msdn.com/Events/Build/2016/P488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621" y="376979"/>
            <a:ext cx="3247701" cy="208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00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10 Anniversary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2719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Will be available Summer 2016 as part of CB, CBB will </a:t>
            </a:r>
            <a:br>
              <a:rPr lang="en-US" dirty="0"/>
            </a:br>
            <a:r>
              <a:rPr lang="en-US" dirty="0"/>
              <a:t>be established sometime after CB release (as customary part of “</a:t>
            </a:r>
            <a:r>
              <a:rPr lang="en-US" dirty="0" err="1"/>
              <a:t>flighting</a:t>
            </a:r>
            <a:r>
              <a:rPr lang="en-US" dirty="0"/>
              <a:t>”)</a:t>
            </a:r>
          </a:p>
          <a:p>
            <a:r>
              <a:rPr lang="en-US" dirty="0"/>
              <a:t>Key innovations include:</a:t>
            </a:r>
          </a:p>
          <a:p>
            <a:pPr lvl="1"/>
            <a:r>
              <a:rPr lang="en-US" dirty="0"/>
              <a:t>Windows Hello for Apps &amp; Microsoft Edge</a:t>
            </a:r>
          </a:p>
          <a:p>
            <a:pPr lvl="1"/>
            <a:r>
              <a:rPr lang="en-US" dirty="0"/>
              <a:t>Windows Ink (integration with apps like Maps, Edge, Office) &amp; developers incorporate Ink functionality into custom apps</a:t>
            </a:r>
          </a:p>
          <a:p>
            <a:pPr lvl="1"/>
            <a:r>
              <a:rPr lang="en-US" dirty="0"/>
              <a:t>Cortana improvements and app collection in the store (over 1,000 Cortana-enabled apps)</a:t>
            </a:r>
          </a:p>
          <a:p>
            <a:pPr lvl="1"/>
            <a:r>
              <a:rPr lang="en-US" dirty="0"/>
              <a:t>UWP apps for Xbox via Unified Windows Store &amp; Xbox One as a dev kit (Windows 10 Anniversary available for Xbox One)</a:t>
            </a:r>
          </a:p>
          <a:p>
            <a:pPr lvl="1"/>
            <a:r>
              <a:rPr lang="en-US" dirty="0"/>
              <a:t>Support for </a:t>
            </a:r>
            <a:r>
              <a:rPr lang="en-US" dirty="0" err="1"/>
              <a:t>Hololens</a:t>
            </a:r>
            <a:endParaRPr lang="en-US" dirty="0"/>
          </a:p>
          <a:p>
            <a:r>
              <a:rPr lang="en-US" dirty="0">
                <a:hlinkClick r:id="rId2"/>
              </a:rPr>
              <a:t>https://blogs.windows.com/windowsexperience/2016/03/30/windows-10-anniversary-update-brings-new-experiences-and-developer-opportunity/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8505" y="463799"/>
            <a:ext cx="2958322" cy="197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3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1798" y="374153"/>
            <a:ext cx="9905998" cy="1225820"/>
          </a:xfrm>
        </p:spPr>
        <p:txBody>
          <a:bodyPr/>
          <a:lstStyle/>
          <a:p>
            <a:r>
              <a:rPr lang="en-US" dirty="0" smtClean="0"/>
              <a:t>Windows “</a:t>
            </a:r>
            <a:r>
              <a:rPr lang="en-US" dirty="0" err="1" smtClean="0"/>
              <a:t>Flighting</a:t>
            </a:r>
            <a:r>
              <a:rPr lang="en-US" dirty="0" smtClean="0"/>
              <a:t>” 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2261710" y="1599973"/>
            <a:ext cx="8035929" cy="1330284"/>
            <a:chOff x="2356658" y="3274"/>
            <a:chExt cx="8035929" cy="1330284"/>
          </a:xfrm>
        </p:grpSpPr>
        <p:sp>
          <p:nvSpPr>
            <p:cNvPr id="27" name="Pentagon 26"/>
            <p:cNvSpPr/>
            <p:nvPr/>
          </p:nvSpPr>
          <p:spPr>
            <a:xfrm rot="10800000">
              <a:off x="2356658" y="3274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Pentagon 4"/>
            <p:cNvSpPr/>
            <p:nvPr/>
          </p:nvSpPr>
          <p:spPr>
            <a:xfrm rot="21600000">
              <a:off x="2689229" y="3274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68580" rIns="128016" bIns="68580" numCol="1" spcCol="1270" anchor="t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Consumers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400" kern="1200" dirty="0"/>
                <a:t>Updates installed regularly via Windows Update when they arrive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400" kern="1200" dirty="0"/>
                <a:t>Large and diverse user base helps drive quality of the OS updates</a:t>
              </a:r>
              <a:endParaRPr lang="en-US" sz="1400" kern="1200" dirty="0"/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400" kern="1200" dirty="0"/>
                <a:t>BYOD devices are up to date &amp; secure</a:t>
              </a:r>
              <a:endParaRPr lang="en-US" sz="1400" kern="1200" dirty="0"/>
            </a:p>
            <a:p>
              <a:pPr marL="114300" lvl="1" indent="-114300" algn="l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US" sz="1200" kern="1200" dirty="0"/>
            </a:p>
          </p:txBody>
        </p:sp>
      </p:grpSp>
      <p:sp>
        <p:nvSpPr>
          <p:cNvPr id="18" name="Oval 17"/>
          <p:cNvSpPr/>
          <p:nvPr/>
        </p:nvSpPr>
        <p:spPr>
          <a:xfrm>
            <a:off x="1596568" y="1599973"/>
            <a:ext cx="1330284" cy="1330284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2000" r="-32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9" name="Group 18"/>
          <p:cNvGrpSpPr/>
          <p:nvPr/>
        </p:nvGrpSpPr>
        <p:grpSpPr>
          <a:xfrm>
            <a:off x="2261710" y="3323223"/>
            <a:ext cx="8035929" cy="1330284"/>
            <a:chOff x="2356658" y="1726524"/>
            <a:chExt cx="8035929" cy="1330284"/>
          </a:xfrm>
        </p:grpSpPr>
        <p:sp>
          <p:nvSpPr>
            <p:cNvPr id="25" name="Pentagon 24"/>
            <p:cNvSpPr/>
            <p:nvPr/>
          </p:nvSpPr>
          <p:spPr>
            <a:xfrm rot="10800000">
              <a:off x="2356658" y="1726524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Pentagon 7"/>
            <p:cNvSpPr/>
            <p:nvPr/>
          </p:nvSpPr>
          <p:spPr>
            <a:xfrm rot="21600000">
              <a:off x="2689229" y="1726524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80010" rIns="149352" bIns="80010" numCol="1" spcCol="1270" anchor="t" anchorCtr="0">
              <a:noAutofit/>
            </a:bodyPr>
            <a:lstStyle/>
            <a:p>
              <a:pPr lvl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100" kern="1200" dirty="0"/>
                <a:t>Business Users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Middle ground between regular new features and stability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Providing the frequent consumer updates combined with IT control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Provides the best choice for the vast majority of business uses</a:t>
              </a:r>
            </a:p>
          </p:txBody>
        </p:sp>
      </p:grpSp>
      <p:sp>
        <p:nvSpPr>
          <p:cNvPr id="20" name="Oval 19"/>
          <p:cNvSpPr/>
          <p:nvPr/>
        </p:nvSpPr>
        <p:spPr>
          <a:xfrm>
            <a:off x="1596568" y="3323223"/>
            <a:ext cx="1330284" cy="1330284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000" r="-5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1" name="Group 20"/>
          <p:cNvGrpSpPr/>
          <p:nvPr/>
        </p:nvGrpSpPr>
        <p:grpSpPr>
          <a:xfrm>
            <a:off x="2317962" y="5023602"/>
            <a:ext cx="8035929" cy="1554551"/>
            <a:chOff x="2412910" y="3228782"/>
            <a:chExt cx="8035929" cy="1554551"/>
          </a:xfrm>
        </p:grpSpPr>
        <p:sp>
          <p:nvSpPr>
            <p:cNvPr id="23" name="Pentagon 22"/>
            <p:cNvSpPr/>
            <p:nvPr/>
          </p:nvSpPr>
          <p:spPr>
            <a:xfrm rot="10800000">
              <a:off x="2412910" y="3228782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Pentagon 10"/>
            <p:cNvSpPr/>
            <p:nvPr/>
          </p:nvSpPr>
          <p:spPr>
            <a:xfrm rot="21600000">
              <a:off x="2745481" y="3453049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72390" rIns="135128" bIns="72390" numCol="1" spcCol="1270" anchor="t" anchorCtr="0">
              <a:noAutofit/>
            </a:bodyPr>
            <a:lstStyle/>
            <a:p>
              <a:pPr lvl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900" kern="1200" dirty="0"/>
                <a:t>Special Systems </a:t>
              </a:r>
              <a:r>
                <a:rPr lang="en-US" sz="1200" kern="1200" dirty="0"/>
                <a:t>Examples: Air traffic control or emergency rooms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No new features provided outside of long term releases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Regular security updates; control via WSUS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How many existing business systems have been treated in the past</a:t>
              </a:r>
            </a:p>
          </p:txBody>
        </p:sp>
      </p:grpSp>
      <p:sp>
        <p:nvSpPr>
          <p:cNvPr id="22" name="Oval 21"/>
          <p:cNvSpPr/>
          <p:nvPr/>
        </p:nvSpPr>
        <p:spPr>
          <a:xfrm>
            <a:off x="1596568" y="5135736"/>
            <a:ext cx="1330284" cy="1330284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3161" t="-4871" r="-839" b="4871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80714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5774" y="-176409"/>
            <a:ext cx="9905998" cy="1478570"/>
          </a:xfrm>
        </p:spPr>
        <p:txBody>
          <a:bodyPr/>
          <a:lstStyle/>
          <a:p>
            <a:r>
              <a:rPr lang="en-US" dirty="0" smtClean="0"/>
              <a:t>Windows Branching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415633" y="1020056"/>
            <a:ext cx="11287393" cy="358872"/>
          </a:xfrm>
          <a:prstGeom prst="rightArrow">
            <a:avLst>
              <a:gd name="adj1" fmla="val 64285"/>
              <a:gd name="adj2" fmla="val 50000"/>
            </a:avLst>
          </a:prstGeom>
          <a:solidFill>
            <a:srgbClr val="0078D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 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   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Windows Features over Time</a:t>
            </a:r>
          </a:p>
        </p:txBody>
      </p:sp>
      <p:sp>
        <p:nvSpPr>
          <p:cNvPr id="5" name="Chevron 4"/>
          <p:cNvSpPr/>
          <p:nvPr/>
        </p:nvSpPr>
        <p:spPr>
          <a:xfrm>
            <a:off x="2165334" y="3448294"/>
            <a:ext cx="2395519" cy="308858"/>
          </a:xfrm>
          <a:prstGeom prst="chevron">
            <a:avLst/>
          </a:prstGeom>
          <a:solidFill>
            <a:srgbClr val="388CF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Chevron 5"/>
          <p:cNvSpPr/>
          <p:nvPr/>
        </p:nvSpPr>
        <p:spPr>
          <a:xfrm>
            <a:off x="1020004" y="3449547"/>
            <a:ext cx="1277272" cy="308858"/>
          </a:xfrm>
          <a:prstGeom prst="chevron">
            <a:avLst/>
          </a:prstGeom>
          <a:solidFill>
            <a:srgbClr val="383DF8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" name="Hexagon 6"/>
          <p:cNvSpPr/>
          <p:nvPr/>
        </p:nvSpPr>
        <p:spPr>
          <a:xfrm>
            <a:off x="2127849" y="3495744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856083" y="3476376"/>
            <a:ext cx="306701" cy="312029"/>
            <a:chOff x="4248200" y="3112418"/>
            <a:chExt cx="252412" cy="274679"/>
          </a:xfrm>
        </p:grpSpPr>
        <p:sp>
          <p:nvSpPr>
            <p:cNvPr id="11" name="Isosceles Triangle 10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281348" y="3112418"/>
              <a:ext cx="118640" cy="274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568430" y="3494981"/>
            <a:ext cx="162256" cy="217989"/>
            <a:chOff x="4212055" y="3056185"/>
            <a:chExt cx="216439" cy="366121"/>
          </a:xfrm>
        </p:grpSpPr>
        <p:sp>
          <p:nvSpPr>
            <p:cNvPr id="14" name="Isosceles Triangle 1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284479" y="3495633"/>
            <a:ext cx="162256" cy="217989"/>
            <a:chOff x="4212055" y="3056185"/>
            <a:chExt cx="216439" cy="366121"/>
          </a:xfrm>
        </p:grpSpPr>
        <p:sp>
          <p:nvSpPr>
            <p:cNvPr id="17" name="Isosceles Triangle 1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843327" y="3498208"/>
            <a:ext cx="162256" cy="217989"/>
            <a:chOff x="4212055" y="3056185"/>
            <a:chExt cx="216439" cy="366121"/>
          </a:xfrm>
        </p:grpSpPr>
        <p:sp>
          <p:nvSpPr>
            <p:cNvPr id="20" name="Isosceles Triangle 1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786786" y="3490990"/>
            <a:ext cx="162256" cy="217989"/>
            <a:chOff x="4212055" y="3056185"/>
            <a:chExt cx="216439" cy="366121"/>
          </a:xfrm>
        </p:grpSpPr>
        <p:sp>
          <p:nvSpPr>
            <p:cNvPr id="23" name="Isosceles Triangle 2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502835" y="3491642"/>
            <a:ext cx="162256" cy="217989"/>
            <a:chOff x="4212055" y="3056185"/>
            <a:chExt cx="216439" cy="366121"/>
          </a:xfrm>
        </p:grpSpPr>
        <p:sp>
          <p:nvSpPr>
            <p:cNvPr id="26" name="Isosceles Triangle 2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061682" y="3494218"/>
            <a:ext cx="162256" cy="217989"/>
            <a:chOff x="4212055" y="3056185"/>
            <a:chExt cx="216439" cy="366121"/>
          </a:xfrm>
        </p:grpSpPr>
        <p:sp>
          <p:nvSpPr>
            <p:cNvPr id="29" name="Isosceles Triangle 2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18228" y="3490690"/>
            <a:ext cx="162256" cy="217989"/>
            <a:chOff x="4212055" y="3056185"/>
            <a:chExt cx="216439" cy="366121"/>
          </a:xfrm>
        </p:grpSpPr>
        <p:sp>
          <p:nvSpPr>
            <p:cNvPr id="32" name="Isosceles Triangle 3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334277" y="3491342"/>
            <a:ext cx="162256" cy="217989"/>
            <a:chOff x="4212055" y="3056185"/>
            <a:chExt cx="216439" cy="366121"/>
          </a:xfrm>
        </p:grpSpPr>
        <p:sp>
          <p:nvSpPr>
            <p:cNvPr id="35" name="Isosceles Triangle 3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893124" y="3493918"/>
            <a:ext cx="162256" cy="217989"/>
            <a:chOff x="4212055" y="3056185"/>
            <a:chExt cx="216439" cy="366121"/>
          </a:xfrm>
        </p:grpSpPr>
        <p:sp>
          <p:nvSpPr>
            <p:cNvPr id="38" name="Isosceles Triangle 3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sp>
        <p:nvSpPr>
          <p:cNvPr id="40" name="Hexagon 39"/>
          <p:cNvSpPr/>
          <p:nvPr/>
        </p:nvSpPr>
        <p:spPr>
          <a:xfrm>
            <a:off x="4557703" y="3491453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4189814" y="3499862"/>
            <a:ext cx="162256" cy="217989"/>
            <a:chOff x="4212055" y="3056185"/>
            <a:chExt cx="216439" cy="366121"/>
          </a:xfrm>
        </p:grpSpPr>
        <p:sp>
          <p:nvSpPr>
            <p:cNvPr id="42" name="Isosceles Triangle 4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657217" y="2469111"/>
            <a:ext cx="1579872" cy="615553"/>
            <a:chOff x="1947548" y="4214803"/>
            <a:chExt cx="1579872" cy="615553"/>
          </a:xfrm>
        </p:grpSpPr>
        <p:sp>
          <p:nvSpPr>
            <p:cNvPr id="45" name="TextBox 44"/>
            <p:cNvSpPr txBox="1"/>
            <p:nvPr/>
          </p:nvSpPr>
          <p:spPr>
            <a:xfrm>
              <a:off x="1947548" y="4214803"/>
              <a:ext cx="1579872" cy="61555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/>
              </a:r>
              <a:b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Feature Upgrade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“ XXXX ”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endPara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3163414" y="4375528"/>
              <a:ext cx="318294" cy="327120"/>
              <a:chOff x="5088710" y="4268695"/>
              <a:chExt cx="318339" cy="327166"/>
            </a:xfrm>
          </p:grpSpPr>
          <p:sp>
            <p:nvSpPr>
              <p:cNvPr id="47" name="Isosceles Triangle 46"/>
              <p:cNvSpPr/>
              <p:nvPr/>
            </p:nvSpPr>
            <p:spPr>
              <a:xfrm>
                <a:off x="5088710" y="4268695"/>
                <a:ext cx="318339" cy="256231"/>
              </a:xfrm>
              <a:prstGeom prst="triangle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 anchorCtr="0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 flipH="1">
                <a:off x="5117280" y="4283788"/>
                <a:ext cx="223920" cy="31207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marL="0" marR="0" lvl="0" indent="0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F</a:t>
                </a:r>
              </a:p>
            </p:txBody>
          </p:sp>
        </p:grpSp>
      </p:grpSp>
      <p:cxnSp>
        <p:nvCxnSpPr>
          <p:cNvPr id="49" name="Straight Arrow Connector 48"/>
          <p:cNvCxnSpPr>
            <a:stCxn id="45" idx="1"/>
          </p:cNvCxnSpPr>
          <p:nvPr/>
        </p:nvCxnSpPr>
        <p:spPr>
          <a:xfrm flipH="1">
            <a:off x="1040519" y="2776888"/>
            <a:ext cx="616698" cy="6367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5029352" y="3582878"/>
            <a:ext cx="721591" cy="5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770817" y="3316815"/>
            <a:ext cx="3362962" cy="50038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Windows Servicing Branch “#1”</a:t>
            </a:r>
          </a:p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“Current Branch/Current Branch for Business”</a:t>
            </a:r>
          </a:p>
        </p:txBody>
      </p:sp>
      <p:cxnSp>
        <p:nvCxnSpPr>
          <p:cNvPr id="54" name="Straight Arrow Connector 53"/>
          <p:cNvCxnSpPr>
            <a:stCxn id="55" idx="1"/>
          </p:cNvCxnSpPr>
          <p:nvPr/>
        </p:nvCxnSpPr>
        <p:spPr>
          <a:xfrm flipH="1">
            <a:off x="8106670" y="5411185"/>
            <a:ext cx="373081" cy="9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8479752" y="5164997"/>
            <a:ext cx="2866017" cy="50038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Windows Servicing Branch “#2”</a:t>
            </a:r>
          </a:p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“ Long Term Servicing Branch”</a:t>
            </a:r>
          </a:p>
        </p:txBody>
      </p:sp>
      <p:sp>
        <p:nvSpPr>
          <p:cNvPr id="56" name="Chevron 55"/>
          <p:cNvSpPr/>
          <p:nvPr/>
        </p:nvSpPr>
        <p:spPr>
          <a:xfrm>
            <a:off x="1001389" y="5267336"/>
            <a:ext cx="5948009" cy="308858"/>
          </a:xfrm>
          <a:prstGeom prst="chevron">
            <a:avLst>
              <a:gd name="adj" fmla="val 46905"/>
            </a:avLst>
          </a:prstGeom>
          <a:solidFill>
            <a:schemeClr val="accent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7" name="Hexagon 56"/>
          <p:cNvSpPr/>
          <p:nvPr/>
        </p:nvSpPr>
        <p:spPr>
          <a:xfrm>
            <a:off x="7763301" y="5314326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8" name="Chevron 57"/>
          <p:cNvSpPr/>
          <p:nvPr/>
        </p:nvSpPr>
        <p:spPr>
          <a:xfrm>
            <a:off x="6809002" y="5258744"/>
            <a:ext cx="966065" cy="308858"/>
          </a:xfrm>
          <a:prstGeom prst="chevron">
            <a:avLst>
              <a:gd name="adj" fmla="val 48458"/>
            </a:avLst>
          </a:prstGeom>
          <a:solidFill>
            <a:srgbClr val="FFFF0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6681371" y="5182848"/>
            <a:ext cx="424295" cy="513697"/>
            <a:chOff x="8894223" y="4853104"/>
            <a:chExt cx="424355" cy="513770"/>
          </a:xfrm>
        </p:grpSpPr>
        <p:grpSp>
          <p:nvGrpSpPr>
            <p:cNvPr id="60" name="Group 59"/>
            <p:cNvGrpSpPr/>
            <p:nvPr/>
          </p:nvGrpSpPr>
          <p:grpSpPr>
            <a:xfrm>
              <a:off x="8894223" y="4853104"/>
              <a:ext cx="367537" cy="513770"/>
              <a:chOff x="8796427" y="4863835"/>
              <a:chExt cx="367537" cy="513770"/>
            </a:xfrm>
          </p:grpSpPr>
          <p:sp>
            <p:nvSpPr>
              <p:cNvPr id="64" name="Rectangle 63"/>
              <p:cNvSpPr/>
              <p:nvPr/>
            </p:nvSpPr>
            <p:spPr>
              <a:xfrm rot="3267929">
                <a:off x="8960855" y="5126805"/>
                <a:ext cx="99789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5" name="Rectangle 64"/>
              <p:cNvSpPr/>
              <p:nvPr/>
            </p:nvSpPr>
            <p:spPr>
              <a:xfrm rot="1397134">
                <a:off x="8952429" y="4863835"/>
                <a:ext cx="123632" cy="1689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 rot="3481919">
                <a:off x="8919576" y="5005817"/>
                <a:ext cx="146156" cy="8741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7" name="Rectangle 66"/>
              <p:cNvSpPr/>
              <p:nvPr/>
            </p:nvSpPr>
            <p:spPr>
              <a:xfrm rot="6837019">
                <a:off x="8824138" y="5181352"/>
                <a:ext cx="255007" cy="808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cxnSp>
            <p:nvCxnSpPr>
              <p:cNvPr id="68" name="Straight Connector 67"/>
              <p:cNvCxnSpPr/>
              <p:nvPr/>
            </p:nvCxnSpPr>
            <p:spPr>
              <a:xfrm>
                <a:off x="8881929" y="5079655"/>
                <a:ext cx="69139" cy="47811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9" name="Group 68"/>
              <p:cNvGrpSpPr/>
              <p:nvPr/>
            </p:nvGrpSpPr>
            <p:grpSpPr>
              <a:xfrm rot="17718688">
                <a:off x="8686977" y="5018246"/>
                <a:ext cx="414695" cy="195795"/>
                <a:chOff x="7340215" y="5734712"/>
                <a:chExt cx="414695" cy="195795"/>
              </a:xfrm>
            </p:grpSpPr>
            <p:cxnSp>
              <p:nvCxnSpPr>
                <p:cNvPr id="80" name="Straight Connector 79"/>
                <p:cNvCxnSpPr/>
                <p:nvPr/>
              </p:nvCxnSpPr>
              <p:spPr>
                <a:xfrm rot="3881312" flipH="1" flipV="1">
                  <a:off x="7503549" y="5745358"/>
                  <a:ext cx="122634" cy="11851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/>
                <p:cNvCxnSpPr/>
                <p:nvPr/>
              </p:nvCxnSpPr>
              <p:spPr>
                <a:xfrm rot="3881312" flipV="1">
                  <a:off x="7400061" y="5793674"/>
                  <a:ext cx="76987" cy="19668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/>
                <p:cNvCxnSpPr/>
                <p:nvPr/>
              </p:nvCxnSpPr>
              <p:spPr>
                <a:xfrm rot="3881312" flipH="1" flipV="1">
                  <a:off x="7512462" y="5774892"/>
                  <a:ext cx="152514" cy="7215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/>
                <p:cNvCxnSpPr/>
                <p:nvPr/>
              </p:nvCxnSpPr>
              <p:spPr>
                <a:xfrm rot="3881312" flipH="1" flipV="1">
                  <a:off x="7586914" y="5793095"/>
                  <a:ext cx="68533" cy="9816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/>
                <p:cNvCxnSpPr/>
                <p:nvPr/>
              </p:nvCxnSpPr>
              <p:spPr>
                <a:xfrm rot="3881312" flipV="1">
                  <a:off x="7677967" y="5742803"/>
                  <a:ext cx="48202" cy="10568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Rectangle 69"/>
              <p:cNvSpPr/>
              <p:nvPr/>
            </p:nvSpPr>
            <p:spPr>
              <a:xfrm rot="6837019">
                <a:off x="8861195" y="5208914"/>
                <a:ext cx="225370" cy="11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cxnSp>
            <p:nvCxnSpPr>
              <p:cNvPr id="71" name="Straight Connector 70"/>
              <p:cNvCxnSpPr/>
              <p:nvPr/>
            </p:nvCxnSpPr>
            <p:spPr>
              <a:xfrm>
                <a:off x="9056099" y="5075264"/>
                <a:ext cx="61913" cy="40877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>
                <a:off x="8903690" y="5092271"/>
                <a:ext cx="90488" cy="40408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>
                <a:off x="9008517" y="5107419"/>
                <a:ext cx="44295" cy="6960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4" name="Group 73"/>
              <p:cNvGrpSpPr/>
              <p:nvPr/>
            </p:nvGrpSpPr>
            <p:grpSpPr>
              <a:xfrm rot="6959652">
                <a:off x="8862837" y="5039072"/>
                <a:ext cx="418629" cy="183624"/>
                <a:chOff x="7398460" y="5734712"/>
                <a:chExt cx="418629" cy="183624"/>
              </a:xfrm>
            </p:grpSpPr>
            <p:cxnSp>
              <p:nvCxnSpPr>
                <p:cNvPr id="75" name="Straight Connector 74"/>
                <p:cNvCxnSpPr/>
                <p:nvPr/>
              </p:nvCxnSpPr>
              <p:spPr>
                <a:xfrm rot="3881312" flipH="1" flipV="1">
                  <a:off x="7503549" y="5745358"/>
                  <a:ext cx="122634" cy="11851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/>
                <p:cNvCxnSpPr/>
                <p:nvPr/>
              </p:nvCxnSpPr>
              <p:spPr>
                <a:xfrm rot="14640348" flipH="1">
                  <a:off x="7440215" y="5819960"/>
                  <a:ext cx="56621" cy="14013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/>
                <p:cNvCxnSpPr/>
                <p:nvPr/>
              </p:nvCxnSpPr>
              <p:spPr>
                <a:xfrm rot="3881312" flipH="1" flipV="1">
                  <a:off x="7512462" y="5774892"/>
                  <a:ext cx="152514" cy="7215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 rot="3881312" flipH="1" flipV="1">
                  <a:off x="7586914" y="5793095"/>
                  <a:ext cx="68533" cy="9816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/>
                <p:cNvCxnSpPr/>
                <p:nvPr/>
              </p:nvCxnSpPr>
              <p:spPr>
                <a:xfrm rot="14640348" flipH="1">
                  <a:off x="7701897" y="5703794"/>
                  <a:ext cx="62490" cy="16789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61" name="Straight Connector 60"/>
            <p:cNvCxnSpPr/>
            <p:nvPr/>
          </p:nvCxnSpPr>
          <p:spPr>
            <a:xfrm>
              <a:off x="9150792" y="5106712"/>
              <a:ext cx="44494" cy="21487"/>
            </a:xfrm>
            <a:prstGeom prst="line">
              <a:avLst/>
            </a:prstGeom>
            <a:ln w="63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9159359" y="5107501"/>
              <a:ext cx="100903" cy="120581"/>
            </a:xfrm>
            <a:prstGeom prst="line">
              <a:avLst/>
            </a:prstGeom>
            <a:ln w="2222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9153218" y="5101263"/>
              <a:ext cx="165360" cy="96860"/>
            </a:xfrm>
            <a:prstGeom prst="line">
              <a:avLst/>
            </a:prstGeom>
            <a:ln w="127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>
            <a:off x="856083" y="5273404"/>
            <a:ext cx="306701" cy="312029"/>
            <a:chOff x="4248200" y="3112418"/>
            <a:chExt cx="252412" cy="274679"/>
          </a:xfrm>
        </p:grpSpPr>
        <p:sp>
          <p:nvSpPr>
            <p:cNvPr id="86" name="Isosceles Triangle 85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281348" y="3112418"/>
              <a:ext cx="118640" cy="274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</a:t>
              </a: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1544752" y="5315486"/>
            <a:ext cx="162256" cy="217989"/>
            <a:chOff x="4212055" y="3056185"/>
            <a:chExt cx="216439" cy="366121"/>
          </a:xfrm>
        </p:grpSpPr>
        <p:sp>
          <p:nvSpPr>
            <p:cNvPr id="89" name="Isosceles Triangle 8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1260800" y="5316138"/>
            <a:ext cx="162256" cy="217989"/>
            <a:chOff x="4212055" y="3056185"/>
            <a:chExt cx="216439" cy="366121"/>
          </a:xfrm>
        </p:grpSpPr>
        <p:sp>
          <p:nvSpPr>
            <p:cNvPr id="92" name="Isosceles Triangle 9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1819648" y="5318714"/>
            <a:ext cx="162256" cy="217989"/>
            <a:chOff x="4212055" y="3056185"/>
            <a:chExt cx="216439" cy="366121"/>
          </a:xfrm>
        </p:grpSpPr>
        <p:sp>
          <p:nvSpPr>
            <p:cNvPr id="95" name="Isosceles Triangle 9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2363991" y="5315783"/>
            <a:ext cx="162256" cy="217989"/>
            <a:chOff x="4212055" y="3056185"/>
            <a:chExt cx="216439" cy="366121"/>
          </a:xfrm>
        </p:grpSpPr>
        <p:sp>
          <p:nvSpPr>
            <p:cNvPr id="98" name="Isosceles Triangle 9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080040" y="5316435"/>
            <a:ext cx="162256" cy="217989"/>
            <a:chOff x="4212055" y="3056185"/>
            <a:chExt cx="216439" cy="366121"/>
          </a:xfrm>
        </p:grpSpPr>
        <p:sp>
          <p:nvSpPr>
            <p:cNvPr id="101" name="Isosceles Triangle 100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2638887" y="5319011"/>
            <a:ext cx="162256" cy="217989"/>
            <a:chOff x="4212055" y="3056185"/>
            <a:chExt cx="216439" cy="366121"/>
          </a:xfrm>
        </p:grpSpPr>
        <p:sp>
          <p:nvSpPr>
            <p:cNvPr id="104" name="Isosceles Triangle 10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3173239" y="5315723"/>
            <a:ext cx="162256" cy="217989"/>
            <a:chOff x="4212055" y="3056185"/>
            <a:chExt cx="216439" cy="366121"/>
          </a:xfrm>
        </p:grpSpPr>
        <p:sp>
          <p:nvSpPr>
            <p:cNvPr id="107" name="Isosceles Triangle 10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2889287" y="5316375"/>
            <a:ext cx="162256" cy="217989"/>
            <a:chOff x="4212055" y="3056185"/>
            <a:chExt cx="216439" cy="366121"/>
          </a:xfrm>
        </p:grpSpPr>
        <p:sp>
          <p:nvSpPr>
            <p:cNvPr id="110" name="Isosceles Triangle 10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3448135" y="5318950"/>
            <a:ext cx="162256" cy="217989"/>
            <a:chOff x="4212055" y="3056185"/>
            <a:chExt cx="216439" cy="366121"/>
          </a:xfrm>
        </p:grpSpPr>
        <p:sp>
          <p:nvSpPr>
            <p:cNvPr id="113" name="Isosceles Triangle 11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3992478" y="5316020"/>
            <a:ext cx="162256" cy="217989"/>
            <a:chOff x="4212055" y="3056185"/>
            <a:chExt cx="216439" cy="366121"/>
          </a:xfrm>
        </p:grpSpPr>
        <p:sp>
          <p:nvSpPr>
            <p:cNvPr id="116" name="Isosceles Triangle 11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3708526" y="5316672"/>
            <a:ext cx="162256" cy="217989"/>
            <a:chOff x="4212055" y="3056185"/>
            <a:chExt cx="216439" cy="366121"/>
          </a:xfrm>
        </p:grpSpPr>
        <p:sp>
          <p:nvSpPr>
            <p:cNvPr id="119" name="Isosceles Triangle 11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4267374" y="5319248"/>
            <a:ext cx="162256" cy="217989"/>
            <a:chOff x="4212055" y="3056185"/>
            <a:chExt cx="216439" cy="366121"/>
          </a:xfrm>
        </p:grpSpPr>
        <p:sp>
          <p:nvSpPr>
            <p:cNvPr id="122" name="Isosceles Triangle 12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4842523" y="5305289"/>
            <a:ext cx="162256" cy="217989"/>
            <a:chOff x="4212055" y="3056185"/>
            <a:chExt cx="216439" cy="366121"/>
          </a:xfrm>
        </p:grpSpPr>
        <p:sp>
          <p:nvSpPr>
            <p:cNvPr id="125" name="Isosceles Triangle 12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4558572" y="5305941"/>
            <a:ext cx="162256" cy="217989"/>
            <a:chOff x="4212055" y="3056185"/>
            <a:chExt cx="216439" cy="366121"/>
          </a:xfrm>
        </p:grpSpPr>
        <p:sp>
          <p:nvSpPr>
            <p:cNvPr id="128" name="Isosceles Triangle 12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5117420" y="5308518"/>
            <a:ext cx="162256" cy="217989"/>
            <a:chOff x="4212055" y="3056185"/>
            <a:chExt cx="216439" cy="366121"/>
          </a:xfrm>
        </p:grpSpPr>
        <p:sp>
          <p:nvSpPr>
            <p:cNvPr id="131" name="Isosceles Triangle 130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3" name="Group 132"/>
          <p:cNvGrpSpPr/>
          <p:nvPr/>
        </p:nvGrpSpPr>
        <p:grpSpPr>
          <a:xfrm>
            <a:off x="5661763" y="5305586"/>
            <a:ext cx="162256" cy="217989"/>
            <a:chOff x="4212055" y="3056185"/>
            <a:chExt cx="216439" cy="366121"/>
          </a:xfrm>
        </p:grpSpPr>
        <p:sp>
          <p:nvSpPr>
            <p:cNvPr id="134" name="Isosceles Triangle 13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5377810" y="5306238"/>
            <a:ext cx="162256" cy="217989"/>
            <a:chOff x="4212055" y="3056185"/>
            <a:chExt cx="216439" cy="366121"/>
          </a:xfrm>
        </p:grpSpPr>
        <p:sp>
          <p:nvSpPr>
            <p:cNvPr id="137" name="Isosceles Triangle 13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5936658" y="5308815"/>
            <a:ext cx="162256" cy="217989"/>
            <a:chOff x="4212055" y="3056185"/>
            <a:chExt cx="216439" cy="366121"/>
          </a:xfrm>
        </p:grpSpPr>
        <p:sp>
          <p:nvSpPr>
            <p:cNvPr id="140" name="Isosceles Triangle 13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6187058" y="5306179"/>
            <a:ext cx="162256" cy="217989"/>
            <a:chOff x="4212055" y="3056185"/>
            <a:chExt cx="216439" cy="366121"/>
          </a:xfrm>
        </p:grpSpPr>
        <p:sp>
          <p:nvSpPr>
            <p:cNvPr id="143" name="Isosceles Triangle 14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7101445" y="5329650"/>
            <a:ext cx="162256" cy="217989"/>
            <a:chOff x="4212055" y="3056185"/>
            <a:chExt cx="216439" cy="366121"/>
          </a:xfrm>
        </p:grpSpPr>
        <p:sp>
          <p:nvSpPr>
            <p:cNvPr id="146" name="Isosceles Triangle 14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7376341" y="5332878"/>
            <a:ext cx="162256" cy="217989"/>
            <a:chOff x="4212055" y="3056185"/>
            <a:chExt cx="216439" cy="366121"/>
          </a:xfrm>
        </p:grpSpPr>
        <p:sp>
          <p:nvSpPr>
            <p:cNvPr id="149" name="Isosceles Triangle 14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6463191" y="5315139"/>
            <a:ext cx="162256" cy="217989"/>
            <a:chOff x="4212055" y="3056185"/>
            <a:chExt cx="216439" cy="366121"/>
          </a:xfrm>
        </p:grpSpPr>
        <p:sp>
          <p:nvSpPr>
            <p:cNvPr id="152" name="Isosceles Triangle 15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2012475" y="3457826"/>
            <a:ext cx="409951" cy="298615"/>
            <a:chOff x="4179406" y="3119216"/>
            <a:chExt cx="337385" cy="262871"/>
          </a:xfrm>
        </p:grpSpPr>
        <p:sp>
          <p:nvSpPr>
            <p:cNvPr id="155" name="Isosceles Triangle 154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4179406" y="3192431"/>
              <a:ext cx="337385" cy="18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CBB</a:t>
              </a:r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1642419" y="4257615"/>
            <a:ext cx="1579872" cy="615553"/>
            <a:chOff x="1947548" y="4214803"/>
            <a:chExt cx="1579872" cy="615553"/>
          </a:xfrm>
        </p:grpSpPr>
        <p:sp>
          <p:nvSpPr>
            <p:cNvPr id="158" name="TextBox 157"/>
            <p:cNvSpPr txBox="1"/>
            <p:nvPr/>
          </p:nvSpPr>
          <p:spPr>
            <a:xfrm>
              <a:off x="1947548" y="4214803"/>
              <a:ext cx="1579872" cy="61555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/>
              </a:r>
              <a:b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Feature Upgrade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“ ZZZZ ”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endPara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grpSp>
          <p:nvGrpSpPr>
            <p:cNvPr id="159" name="Group 158"/>
            <p:cNvGrpSpPr/>
            <p:nvPr/>
          </p:nvGrpSpPr>
          <p:grpSpPr>
            <a:xfrm>
              <a:off x="3163414" y="4375528"/>
              <a:ext cx="318294" cy="327120"/>
              <a:chOff x="5088710" y="4268695"/>
              <a:chExt cx="318339" cy="327166"/>
            </a:xfrm>
          </p:grpSpPr>
          <p:sp>
            <p:nvSpPr>
              <p:cNvPr id="160" name="Isosceles Triangle 159"/>
              <p:cNvSpPr/>
              <p:nvPr/>
            </p:nvSpPr>
            <p:spPr>
              <a:xfrm>
                <a:off x="5088710" y="4268695"/>
                <a:ext cx="318339" cy="256231"/>
              </a:xfrm>
              <a:prstGeom prst="triangle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 anchorCtr="0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 flipH="1">
                <a:off x="5117280" y="4283788"/>
                <a:ext cx="223920" cy="31207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marL="0" marR="0" lvl="0" indent="0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F</a:t>
                </a:r>
              </a:p>
            </p:txBody>
          </p:sp>
        </p:grpSp>
      </p:grpSp>
      <p:cxnSp>
        <p:nvCxnSpPr>
          <p:cNvPr id="162" name="Straight Arrow Connector 161"/>
          <p:cNvCxnSpPr>
            <a:stCxn id="158" idx="1"/>
          </p:cNvCxnSpPr>
          <p:nvPr/>
        </p:nvCxnSpPr>
        <p:spPr>
          <a:xfrm flipH="1">
            <a:off x="1025721" y="4565392"/>
            <a:ext cx="616698" cy="6367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5457098" y="3849450"/>
            <a:ext cx="3972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plans to release Feature Upgrades to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Servicing Branch “#1” two to three times per year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7775067" y="5770594"/>
            <a:ext cx="4004067" cy="7386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plans to release Feature Upgrades to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Servicing Branch “#2” every two to three years</a:t>
            </a:r>
            <a:b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</a:b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(Two to three times per decade)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267374" y="1480948"/>
            <a:ext cx="7435652" cy="144655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sng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Feature Upgrade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: A Cumulative Upgrade package that updates a Windows 10 instance with the latest new features, experiences and capabilities on to, as well as components of previously released servicing updates.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/>
            </a:r>
            <a:b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</a:br>
            <a:endParaRPr kumimoji="0" lang="en-US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Feature Upgrade Packages are also what is used to install Windows 10 on previous versions of Windows, or devices with no OS.</a:t>
            </a:r>
          </a:p>
        </p:txBody>
      </p:sp>
      <p:sp>
        <p:nvSpPr>
          <p:cNvPr id="166" name="TextBox 165"/>
          <p:cNvSpPr txBox="1"/>
          <p:nvPr/>
        </p:nvSpPr>
        <p:spPr>
          <a:xfrm>
            <a:off x="1040518" y="6133913"/>
            <a:ext cx="5340229" cy="5973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179259" tIns="143407" rIns="179259" bIns="143407" rtlCol="0">
            <a:spAutoFit/>
          </a:bodyPr>
          <a:lstStyle/>
          <a:p>
            <a:pPr marL="0" marR="0" lvl="0" indent="0" defTabSz="914192" eaLnBrk="1" fontAlgn="auto" latinLnBrk="0" hangingPunct="1">
              <a:lnSpc>
                <a:spcPct val="100000"/>
              </a:lnSpc>
              <a:spcBef>
                <a:spcPts val="294"/>
              </a:spcBef>
              <a:spcAft>
                <a:spcPts val="294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80" b="0" i="0" u="sng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TechNet Library Topic: </a:t>
            </a:r>
            <a:r>
              <a:rPr kumimoji="0" lang="en-US" sz="980" b="1" i="0" u="sng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Windows 10 servicing options for updates &amp; upgrades</a:t>
            </a:r>
            <a: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/>
            </a:r>
            <a:b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</a:br>
            <a: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http://aka.ms/windows10servicing</a:t>
            </a:r>
          </a:p>
        </p:txBody>
      </p:sp>
    </p:spTree>
    <p:extLst>
      <p:ext uri="{BB962C8B-B14F-4D97-AF65-F5344CB8AC3E}">
        <p14:creationId xmlns:p14="http://schemas.microsoft.com/office/powerpoint/2010/main" val="364234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367</TotalTime>
  <Words>1352</Words>
  <Application>Microsoft Office PowerPoint</Application>
  <PresentationFormat>Widescreen</PresentationFormat>
  <Paragraphs>205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Segoe UI</vt:lpstr>
      <vt:lpstr>Trebuchet MS</vt:lpstr>
      <vt:lpstr>Tw Cen MT</vt:lpstr>
      <vt:lpstr>Circuit</vt:lpstr>
      <vt:lpstr>//Build – The Good Parts</vt:lpstr>
      <vt:lpstr>Top ANNOUCEMENTS At //Build/</vt:lpstr>
      <vt:lpstr>Desktop App Converter</vt:lpstr>
      <vt:lpstr>Xamarin – Oh Hell Yeah!</vt:lpstr>
      <vt:lpstr>Office</vt:lpstr>
      <vt:lpstr>Bash On Windows</vt:lpstr>
      <vt:lpstr>Windows 10 Anniversary </vt:lpstr>
      <vt:lpstr>Windows “Flighting” </vt:lpstr>
      <vt:lpstr>Windows Branching</vt:lpstr>
      <vt:lpstr>Digital Ink</vt:lpstr>
      <vt:lpstr>Bots &amp; Conversation</vt:lpstr>
      <vt:lpstr>Bot CodING DEMO</vt:lpstr>
      <vt:lpstr>XBox Dev Mode</vt:lpstr>
      <vt:lpstr>IoT announcements</vt:lpstr>
      <vt:lpstr>Hololens</vt:lpstr>
      <vt:lpstr>.NET CORE</vt:lpstr>
      <vt:lpstr>Service Fabric</vt:lpstr>
      <vt:lpstr>Microsoft Cognitive Services</vt:lpstr>
      <vt:lpstr>Cognitive Services Demo</vt:lpstr>
      <vt:lpstr>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Dixon</dc:creator>
  <cp:lastModifiedBy>DIXON15</cp:lastModifiedBy>
  <cp:revision>60</cp:revision>
  <dcterms:created xsi:type="dcterms:W3CDTF">2016-04-14T23:29:54Z</dcterms:created>
  <dcterms:modified xsi:type="dcterms:W3CDTF">2016-05-10T20:28:33Z</dcterms:modified>
</cp:coreProperties>
</file>

<file path=docProps/thumbnail.jpeg>
</file>